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8" r:id="rId2"/>
    <p:sldId id="346" r:id="rId3"/>
    <p:sldId id="388" r:id="rId4"/>
    <p:sldId id="261" r:id="rId5"/>
    <p:sldId id="337" r:id="rId6"/>
    <p:sldId id="338" r:id="rId7"/>
    <p:sldId id="336" r:id="rId8"/>
    <p:sldId id="345" r:id="rId9"/>
    <p:sldId id="328" r:id="rId10"/>
    <p:sldId id="327" r:id="rId11"/>
    <p:sldId id="342" r:id="rId12"/>
    <p:sldId id="306" r:id="rId13"/>
    <p:sldId id="402" r:id="rId14"/>
    <p:sldId id="363" r:id="rId15"/>
    <p:sldId id="350" r:id="rId16"/>
    <p:sldId id="330" r:id="rId17"/>
    <p:sldId id="343" r:id="rId18"/>
    <p:sldId id="364" r:id="rId19"/>
    <p:sldId id="401" r:id="rId20"/>
    <p:sldId id="331" r:id="rId21"/>
    <p:sldId id="389" r:id="rId22"/>
    <p:sldId id="395" r:id="rId23"/>
    <p:sldId id="339" r:id="rId24"/>
    <p:sldId id="341" r:id="rId25"/>
    <p:sldId id="396" r:id="rId26"/>
    <p:sldId id="351" r:id="rId27"/>
    <p:sldId id="371" r:id="rId28"/>
    <p:sldId id="370" r:id="rId29"/>
    <p:sldId id="397" r:id="rId30"/>
    <p:sldId id="372" r:id="rId31"/>
    <p:sldId id="374" r:id="rId32"/>
    <p:sldId id="377" r:id="rId33"/>
    <p:sldId id="375" r:id="rId34"/>
    <p:sldId id="376" r:id="rId35"/>
    <p:sldId id="378" r:id="rId36"/>
    <p:sldId id="398" r:id="rId37"/>
    <p:sldId id="399" r:id="rId38"/>
    <p:sldId id="400" r:id="rId39"/>
    <p:sldId id="381" r:id="rId40"/>
    <p:sldId id="382" r:id="rId41"/>
    <p:sldId id="299" r:id="rId42"/>
    <p:sldId id="290" r:id="rId43"/>
    <p:sldId id="291" r:id="rId44"/>
    <p:sldId id="340" r:id="rId45"/>
    <p:sldId id="383" r:id="rId46"/>
    <p:sldId id="384" r:id="rId47"/>
    <p:sldId id="347" r:id="rId48"/>
    <p:sldId id="348" r:id="rId49"/>
    <p:sldId id="385" r:id="rId50"/>
    <p:sldId id="386" r:id="rId51"/>
    <p:sldId id="387" r:id="rId52"/>
    <p:sldId id="349" r:id="rId53"/>
    <p:sldId id="283" r:id="rId54"/>
    <p:sldId id="284" r:id="rId55"/>
    <p:sldId id="266" r:id="rId56"/>
    <p:sldId id="293" r:id="rId57"/>
    <p:sldId id="368" r:id="rId58"/>
    <p:sldId id="380" r:id="rId59"/>
    <p:sldId id="390" r:id="rId60"/>
    <p:sldId id="356" r:id="rId61"/>
    <p:sldId id="391" r:id="rId62"/>
    <p:sldId id="344" r:id="rId63"/>
    <p:sldId id="394" r:id="rId64"/>
    <p:sldId id="392" r:id="rId65"/>
    <p:sldId id="393" r:id="rId6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842"/>
    <a:srgbClr val="000000"/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08"/>
    <p:restoredTop sz="96234"/>
  </p:normalViewPr>
  <p:slideViewPr>
    <p:cSldViewPr snapToGrid="0">
      <p:cViewPr varScale="1">
        <p:scale>
          <a:sx n="84" d="100"/>
          <a:sy n="84" d="100"/>
        </p:scale>
        <p:origin x="192" y="720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12.09.24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200.png"/><Relationship Id="rId10" Type="http://schemas.openxmlformats.org/officeDocument/2006/relationships/image" Target="../media/image65.png"/><Relationship Id="rId4" Type="http://schemas.openxmlformats.org/officeDocument/2006/relationships/image" Target="../media/image190.png"/><Relationship Id="rId9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16,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750" y="2088711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236759" y="4237899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760750" y="5288321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630121" y="2815639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</p:cNvCxnSpPr>
          <p:nvPr/>
        </p:nvCxnSpPr>
        <p:spPr>
          <a:xfrm flipV="1">
            <a:off x="9349197" y="3915745"/>
            <a:ext cx="689054" cy="1291912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 muon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842"/>
                </a:solidFill>
              </a:rPr>
              <a:t>Future:</a:t>
            </a:r>
          </a:p>
          <a:p>
            <a:r>
              <a:rPr lang="en-DE" dirty="0"/>
              <a:t>Measure prompt neutrinos</a:t>
            </a:r>
          </a:p>
          <a:p>
            <a:r>
              <a:rPr lang="en-DE" dirty="0"/>
              <a:t>Combined muon and neutrino fit 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FDB6F4C-DBA9-88AA-A12C-C821FED8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F91326-C709-4A2F-97FC-9139F11E96F6}"/>
              </a:ext>
            </a:extLst>
          </p:cNvPr>
          <p:cNvSpPr/>
          <p:nvPr/>
        </p:nvSpPr>
        <p:spPr>
          <a:xfrm>
            <a:off x="7701280" y="457200"/>
            <a:ext cx="2987040" cy="62642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800" b="1" dirty="0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C99DF1-0BC8-7FDF-4B4C-25FE1B29F95D}"/>
              </a:ext>
            </a:extLst>
          </p:cNvPr>
          <p:cNvSpPr/>
          <p:nvPr/>
        </p:nvSpPr>
        <p:spPr>
          <a:xfrm>
            <a:off x="8146980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Forward fit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434788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602374"/>
            <a:ext cx="2030818" cy="15294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500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3000" y="4503906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617743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53000" y="5800838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41436F-DC0A-A646-93A8-65878200C5AB}"/>
              </a:ext>
            </a:extLst>
          </p:cNvPr>
          <p:cNvSpPr/>
          <p:nvPr/>
        </p:nvSpPr>
        <p:spPr>
          <a:xfrm>
            <a:off x="8146980" y="2595411"/>
            <a:ext cx="2030818" cy="833590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Fit prompt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Poisson LLH fit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429962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596488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5428712"/>
            <a:ext cx="2030818" cy="68048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muon flux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09800" y="1890006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596809" y="1890006"/>
            <a:ext cx="360680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C6F077-37DC-1847-0CE2-57ADC80985D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988307" y="1890006"/>
            <a:ext cx="1158673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988307" y="1890006"/>
            <a:ext cx="1158673" cy="279811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flipH="1">
            <a:off x="1191851" y="2230248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93338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2230248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968409" y="2230248"/>
            <a:ext cx="4489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5968409" y="4131780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5968409" y="5428712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75570A-6EDC-949A-AB36-CD5456A59023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9162389" y="2230248"/>
            <a:ext cx="0" cy="36516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5028365"/>
            <a:ext cx="0" cy="400347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DFB-AC4F-F087-12E1-7C5D483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Agreement for different primary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C34C-06EA-E1C7-F946-18936A11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67B9-BA2A-040C-D904-60C8BDDD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B10-89B1-EE1B-B7DC-B4CC7A6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365507"/>
            <a:ext cx="9114972" cy="4732775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0FE720F-B04C-8B67-2728-39FCAF13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4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19D2-1B5D-112B-18A6-CF1559E5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FAFC6-3BD2-8219-4EFE-BA483D6C3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C4BC-A541-51AA-A60E-C92A3A92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E9F93-ECFF-3D5A-D95B-80364323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02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4" y="2551837"/>
            <a:ext cx="2773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769A-372A-0280-09B1-DD58B62C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-- General aspects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8F8AC-10AB-8996-65B5-F4A69C44B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where and how shall </a:t>
            </a:r>
            <a:r>
              <a:rPr lang="en-GB" dirty="0"/>
              <a:t>I</a:t>
            </a:r>
            <a:r>
              <a:rPr lang="en-DE" dirty="0"/>
              <a:t> define my motivation? </a:t>
            </a:r>
          </a:p>
          <a:p>
            <a:pPr lvl="1"/>
            <a:r>
              <a:rPr lang="en-DE" dirty="0"/>
              <a:t>focus only on prompt muons? also neutrinos? </a:t>
            </a:r>
          </a:p>
          <a:p>
            <a:pPr lvl="1"/>
            <a:r>
              <a:rPr lang="en-DE" dirty="0"/>
              <a:t>muon puzzle? – </a:t>
            </a:r>
            <a:r>
              <a:rPr lang="en-GB" dirty="0"/>
              <a:t>I</a:t>
            </a:r>
            <a:r>
              <a:rPr lang="en-DE" dirty="0"/>
              <a:t> can also add slides from backup to motivation to explain that the pion-kaon ratio is important</a:t>
            </a:r>
          </a:p>
          <a:p>
            <a:pPr lvl="2"/>
            <a:r>
              <a:rPr lang="en-DE" dirty="0"/>
              <a:t>combined fit with neutrinos is planned </a:t>
            </a:r>
          </a:p>
          <a:p>
            <a:pPr lvl="1"/>
            <a:r>
              <a:rPr lang="en-DE" dirty="0"/>
              <a:t>understanding the cosmic ray flux </a:t>
            </a:r>
          </a:p>
          <a:p>
            <a:r>
              <a:rPr lang="en-DE" dirty="0"/>
              <a:t>address questions mentioned by dennis in his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83104-59D9-FC5D-C9FC-47A91E3D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03435-03C9-A806-2848-B66102EF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reconstructions: DNN vs. SplineMPE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455347"/>
            <a:ext cx="7139192" cy="35112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89" y="1490546"/>
            <a:ext cx="4866418" cy="36310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944688" y="2104853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1081088" y="1827854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8E826-8C94-6EF3-35A4-41AAE5B99DA0}"/>
              </a:ext>
            </a:extLst>
          </p:cNvPr>
          <p:cNvSpPr txBox="1"/>
          <p:nvPr/>
        </p:nvSpPr>
        <p:spPr>
          <a:xfrm>
            <a:off x="10730071" y="2382087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DNN: ~6ms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588C-A655-D2E7-DDD7-28BD1C1AF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16814-890A-0266-54C3-E0E1E1C81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AACB9-2D75-16B2-E9AF-D7119E67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BF4B5-40F0-6B5D-3E7B-0C419801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47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F9AC-7FE7-B543-B35D-7D3D73F7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4F5E5-CA7F-BAAE-34CB-75C92E640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21EFA-52AC-D53C-D0F9-34015EAB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3E5BCD6-0709-AC72-94A7-35053ECB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7582"/>
            <a:ext cx="5740400" cy="4279900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CF0EAD-5123-FFC8-F56D-55C592D5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" y="1017582"/>
            <a:ext cx="5740400" cy="424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D410F-A73A-F4EB-3843-185986AB2112}"/>
              </a:ext>
            </a:extLst>
          </p:cNvPr>
          <p:cNvSpPr txBox="1"/>
          <p:nvPr/>
        </p:nvSpPr>
        <p:spPr>
          <a:xfrm>
            <a:off x="1884045" y="5542507"/>
            <a:ext cx="84239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/>
              <a:t>HighQFilter: removes more horizontal events </a:t>
            </a:r>
            <a:r>
              <a:rPr lang="en-DE" sz="1400" dirty="0">
                <a:sym typeface="Wingdings" pitchFamily="2" charset="2"/>
              </a:rPr>
              <a:t> muons travel large distances, not enough energy left to pass </a:t>
            </a:r>
            <a:br>
              <a:rPr lang="en-DE" sz="1400" dirty="0">
                <a:sym typeface="Wingdings" pitchFamily="2" charset="2"/>
              </a:rPr>
            </a:br>
            <a:r>
              <a:rPr lang="en-DE" sz="1400" dirty="0">
                <a:sym typeface="Wingdings" pitchFamily="2" charset="2"/>
              </a:rPr>
              <a:t>high-charge filter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842"/>
                </a:solidFill>
                <a:sym typeface="Wingdings" pitchFamily="2" charset="2"/>
              </a:rPr>
              <a:t>Goal: keep AMAP high-energy events at surface  muon filter</a:t>
            </a:r>
            <a:endParaRPr lang="en-DE" sz="1400" dirty="0">
              <a:solidFill>
                <a:srgbClr val="74B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639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A0FD-83CD-BF81-872E-2306143E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level3: 500 TeV bundle cut at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F1EC5-EC7C-0ADD-8124-55AE91AE9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23C73-4A3B-9FD2-25AA-735CF11C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9AB89-B81E-586C-619E-355855788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3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1148-D522-2426-33D9-51DF714A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To-Do 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D8AF-F5D6-BEFA-0EC1-5ADAFC81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DE" dirty="0"/>
              <a:t>re-create/update level3 bundle energy at surface plots (pre-cut)  </a:t>
            </a:r>
            <a:r>
              <a:rPr lang="en-DE" dirty="0">
                <a:sym typeface="Wingdings" pitchFamily="2" charset="2"/>
              </a:rPr>
              <a:t> processing jobs with muon filter and dnn reconstructions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check/run unfolding with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create a plot that verifies our lower simulation bound of 10 TeV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9811C-03C3-495C-4573-6525A2B7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4DC8C-6FCD-7171-6892-76922804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95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6BE7-1FDF-AD53-7696-77A1CE6E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level4: add dnn reconstructions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171E-24AF-8BF8-0DEC-D030EB80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Network 1: Energy </a:t>
            </a:r>
          </a:p>
          <a:p>
            <a:r>
              <a:rPr lang="en-DE" dirty="0"/>
              <a:t>Network 2: Track geometry </a:t>
            </a:r>
          </a:p>
          <a:p>
            <a:r>
              <a:rPr lang="en-DE" dirty="0"/>
              <a:t>Network 3: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15E47-B449-52AF-5678-02DB364C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FDC6A-05A5-5417-6CCE-5006D258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C19B-7CAE-3069-BED8-E05FFA91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</a:t>
            </a:r>
          </a:p>
        </p:txBody>
      </p:sp>
      <p:pic>
        <p:nvPicPr>
          <p:cNvPr id="7" name="Content Placeholder 6" descr="A graph of data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0FB5396-2FB9-8DFC-610D-21D392EA1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056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11BB-B7F4-A730-1D8E-1CBD428A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ED378-A587-3225-C56E-8359917C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A70CC752-74BF-1EE9-1636-66DEF981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6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649B-BE72-AC9B-0F20-F92D44F1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Cos(zenith)</a:t>
            </a:r>
          </a:p>
        </p:txBody>
      </p:sp>
      <p:pic>
        <p:nvPicPr>
          <p:cNvPr id="7" name="Content Placeholder 6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16418469-BAD9-67D3-A2F8-E612FE5BD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056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23B0-8246-66AA-B80F-0A517520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0F1F7-8B39-818B-0032-B335676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ED33899B-0B73-B6F4-7EF8-E686BB38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4C58-D0BB-23E6-C47A-E14574BC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5AF13-0801-E93E-5536-F1307CB4F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2D71-0E66-BEB8-BBCD-95343D44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10" name="Content Placeholder 9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B2D30841-B82A-F18B-2461-BB9ECD636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308100"/>
            <a:ext cx="5740400" cy="4241800"/>
          </a:xfrm>
        </p:spPr>
      </p:pic>
      <p:pic>
        <p:nvPicPr>
          <p:cNvPr id="14" name="Picture 13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1DA15E59-24B5-14C9-19B1-FFF9B131E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100"/>
            <a:ext cx="5740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3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4AD6-26AE-EEFA-BD79-899E0471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</a:t>
            </a:r>
          </a:p>
        </p:txBody>
      </p:sp>
      <p:pic>
        <p:nvPicPr>
          <p:cNvPr id="8" name="Content Placeholder 7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0E75B47B-DF58-08D6-72FC-98C4FE3F4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308100"/>
            <a:ext cx="5740400" cy="4241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5B53B-FBBA-1FD4-104F-DF476B7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A7C04-AAF6-A820-D0B6-BB3EFED7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67FB560-C152-7F9E-05FF-CEB6A250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100"/>
            <a:ext cx="5740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9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2893-B78B-7842-9D53-E8A96CF3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x–vertex </a:t>
            </a:r>
          </a:p>
        </p:txBody>
      </p:sp>
      <p:pic>
        <p:nvPicPr>
          <p:cNvPr id="7" name="Content Placeholder 6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4E2EC187-48C7-4ADD-BAEB-E76E802E6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72212-939D-DCAE-221B-3AFBACCE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3E846-A708-E02A-BDB7-31E0FD95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BCA6952-874B-D098-7F41-CE3F549F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5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2748-7851-F25E-722A-50797A5C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y–vertex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F8CF97-0044-FCAB-6BF4-148C0C33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6090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776F2-95CA-D596-F566-E616D4BC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5BC9-CEC8-C068-7EE7-EE0210E9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D191243-0CCA-12BC-9FFB-3D15BA69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06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2F6A-8CC1-8A29-D184-94BA7D2D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z—vertex </a:t>
            </a:r>
          </a:p>
        </p:txBody>
      </p:sp>
      <p:pic>
        <p:nvPicPr>
          <p:cNvPr id="7" name="Content Placeholder 6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191346E4-6E9A-42E3-6A2B-3A049D284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4DF06-2974-850F-BAA8-371CF1A9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0FF03-768F-4FB1-9561-9E2866B2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7F227A9-175F-E377-818C-15754D2C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52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76F7-BBFB-5A09-7695-D247003C9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show table/list with all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388016"/>
              </p:ext>
            </p:extLst>
          </p:nvPr>
        </p:nvGraphicFramePr>
        <p:xfrm>
          <a:off x="2032000" y="2529681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15000m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6CBF-FA70-1865-130A-05457369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 </a:t>
            </a:r>
            <a:r>
              <a:rPr lang="en-DE" dirty="0">
                <a:sym typeface="Wingdings" pitchFamily="2" charset="2"/>
              </a:rPr>
              <a:t> removes neutrinos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47411-D5E4-F375-C5F4-19226166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DD10C-179A-1EB4-2C40-4F0333CC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10" name="Content Placeholder 9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E1312E6D-8866-52BA-53DB-5DA7F4FB4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908050"/>
            <a:ext cx="4099058" cy="3028950"/>
          </a:xfrm>
        </p:spPr>
      </p:pic>
      <p:pic>
        <p:nvPicPr>
          <p:cNvPr id="12" name="Picture 11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A19627FC-B4B2-4CDC-D6EF-380BD812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936625"/>
            <a:ext cx="5740400" cy="4241800"/>
          </a:xfrm>
          <a:prstGeom prst="rect">
            <a:avLst/>
          </a:prstGeom>
        </p:spPr>
      </p:pic>
      <p:pic>
        <p:nvPicPr>
          <p:cNvPr id="13" name="Picture 12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69215CDA-1BFF-E1B2-CBB6-1E9DE311D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906" y="4019205"/>
            <a:ext cx="3741208" cy="27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0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9091-127F-32DD-C512-17CE17E5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nice picture of particle accelerator like black hole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FB648-5A44-09A6-2153-622DCABA2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47CB-6AA6-BB51-9899-C81AFDA14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Forward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30378-06E2-8C38-074F-047985A6A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29E16-E539-4663-F2FE-F80B6A89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384FE-8F3E-3F17-FC40-5B64069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53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2146739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2146739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849547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827744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444948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4449485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013334C4-5A06-621A-1178-83CAF9FE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AB8EB-8229-5366-CECD-0806875B4666}"/>
              </a:ext>
            </a:extLst>
          </p:cNvPr>
          <p:cNvSpPr txBox="1"/>
          <p:nvPr/>
        </p:nvSpPr>
        <p:spPr>
          <a:xfrm>
            <a:off x="1080655" y="1316182"/>
            <a:ext cx="592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leading: energy of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bundle: sum of energies of all muons of the bundle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42836FF-0275-354A-8D0B-E2F39E2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F051A-D8AA-0A55-D5CE-65DAB1D2668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87FB1-B5D8-B428-2996-2C3701FBE11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26" name="Picture 2" descr="Logo Cosmic Interacting Matters">
            <a:extLst>
              <a:ext uri="{FF2B5EF4-FFF2-40B4-BE49-F238E27FC236}">
                <a16:creationId xmlns:a16="http://schemas.microsoft.com/office/drawing/2014/main" id="{54B12053-4C20-0601-B623-2F2F48A2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No systematic uncertainties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CCC4D43-FC3D-1B45-AF44-8D7D90F4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67FCD-9E3B-4CB9-280B-8A8F49F8C6B2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205046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98EB-B8F0-3372-0163-7EC4075F3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78CF6-B348-AE36-40F3-C0D298694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257F4-7902-ECA6-6A7A-1A308E48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04EF-916B-B9BF-9607-285CFACF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89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871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791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b="0" dirty="0" err="1">
                    <a:ea typeface="Cambria Math" panose="02040503050406030204" pitchFamily="18" charset="0"/>
                  </a:rPr>
                  <a:t>maximize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blipFill>
                <a:blip r:embed="rId8"/>
                <a:stretch>
                  <a:fillRect l="-3774" t="-9333" r="-3774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709454" y="184031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182623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511293" y="234396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96164" y="226625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988470"/>
            <a:ext cx="1818564" cy="8946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7D7C-C343-0BD6-B3BA-B00F1661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event rate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CEAC-BE6C-E75A-3B6A-FCD3F7D3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834E5-34A2-D657-1849-F8E867F8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4E5BB-9EB5-8E72-5EDE-1B5D35C9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282700"/>
            <a:ext cx="5740400" cy="429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8BA92-9F3B-C5B8-D87C-2BEC88CB3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1282700"/>
            <a:ext cx="5753100" cy="427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7C324-6AF3-FB91-AA62-E4DE54377201}"/>
              </a:ext>
            </a:extLst>
          </p:cNvPr>
          <p:cNvSpPr txBox="1"/>
          <p:nvPr/>
        </p:nvSpPr>
        <p:spPr>
          <a:xfrm>
            <a:off x="2844734" y="1063793"/>
            <a:ext cx="76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64DC9-DFE2-1878-5245-8C2449A2B9FF}"/>
              </a:ext>
            </a:extLst>
          </p:cNvPr>
          <p:cNvSpPr txBox="1"/>
          <p:nvPr/>
        </p:nvSpPr>
        <p:spPr>
          <a:xfrm>
            <a:off x="9017256" y="1063793"/>
            <a:ext cx="96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10 years</a:t>
            </a:r>
          </a:p>
        </p:txBody>
      </p:sp>
    </p:spTree>
    <p:extLst>
      <p:ext uri="{BB962C8B-B14F-4D97-AF65-F5344CB8AC3E}">
        <p14:creationId xmlns:p14="http://schemas.microsoft.com/office/powerpoint/2010/main" val="3024183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568-3579-DDB7-6527-6EB58923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show / calculate effective area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106F-9068-7EBE-B256-FD9CA5B3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E9F9C-6904-5855-4622-6CA95002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52C19-CF7F-A286-BA61-7AE5969F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68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5739-53D8-D51D-65C8-9FD19387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muon flux at surface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DA788-7036-5284-4011-60DAB8D2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5685C-6E81-C2F5-E395-4A091C97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FF8F2-8C36-5B48-B0B8-F59D48CE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390" y="1289050"/>
            <a:ext cx="5753100" cy="427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567C01-9416-A834-EEA9-B57FA2B5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1" y="1289050"/>
            <a:ext cx="5740400" cy="427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3F868D-0575-9995-96DF-054E38311C40}"/>
              </a:ext>
            </a:extLst>
          </p:cNvPr>
          <p:cNvSpPr txBox="1"/>
          <p:nvPr/>
        </p:nvSpPr>
        <p:spPr>
          <a:xfrm>
            <a:off x="2766369" y="1013579"/>
            <a:ext cx="81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 year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A44CE-D3A1-C823-404B-157BE9ACE296}"/>
              </a:ext>
            </a:extLst>
          </p:cNvPr>
          <p:cNvSpPr txBox="1"/>
          <p:nvPr/>
        </p:nvSpPr>
        <p:spPr>
          <a:xfrm>
            <a:off x="9017256" y="1013579"/>
            <a:ext cx="96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10 years</a:t>
            </a:r>
          </a:p>
        </p:txBody>
      </p:sp>
    </p:spTree>
    <p:extLst>
      <p:ext uri="{BB962C8B-B14F-4D97-AF65-F5344CB8AC3E}">
        <p14:creationId xmlns:p14="http://schemas.microsoft.com/office/powerpoint/2010/main" val="390553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3945056" y="5646383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BE8A-C17F-09B5-33F3-A4109520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with systematics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12D1-7831-AB56-56EF-94741D6F2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15324-385B-AC0E-F4B2-4E089596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D801F-397B-1824-A5C9-CC6ECCEC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466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60F-CAFA-0FCA-62C9-C4AD3471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5CF5-F318-528E-220D-FFD125782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0735-50F9-A97A-09AA-D6D6B742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95DEF-814C-C3C2-FE91-E8A93123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7D4EC0-07E2-D0FB-FC11-62CA45040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6350549-D4E1-C608-9BF4-2122C1BCE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0574C-4388-EC24-5072-6DE6A9B7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726B-C550-96E2-79E4-9DF7FA89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2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54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5C8-486F-190A-18A6-A201E6CD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add plot with angular resolution DNN vs. SplineMPE and also duration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7454-BECD-CFCE-D6DE-52BCEACFA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FD0A7-AA4F-2E7F-24DF-33AC4C41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1C55-9B72-D020-EBCD-3F999371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57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5762-36CA-D01F-1D9A-69488FDF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z-position mismatch plots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584E1-9F96-3FBD-7E5F-40342E4A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5F75-F372-09A0-F279-C060597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35B05-2ACE-0425-CDE7-D3C77451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344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F6BD-3779-ADE0-51A7-C49F0C5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Simulation w/o coincident events</a:t>
            </a:r>
          </a:p>
        </p:txBody>
      </p:sp>
      <p:pic>
        <p:nvPicPr>
          <p:cNvPr id="7" name="Content Placeholder 6" descr="A graph of a graph of a window and a window&#10;&#10;Description automatically generated with medium confidence">
            <a:extLst>
              <a:ext uri="{FF2B5EF4-FFF2-40B4-BE49-F238E27FC236}">
                <a16:creationId xmlns:a16="http://schemas.microsoft.com/office/drawing/2014/main" id="{C2742F83-E03E-1B89-5566-94905B8A9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225" y="1197451"/>
            <a:ext cx="5626100" cy="5626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BEEB6-ECAB-38FF-0127-E6C09005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0196B-2F7C-7362-3EFC-F1DAE830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82AA0-4114-4B0C-640F-621DCFA8A604}"/>
              </a:ext>
            </a:extLst>
          </p:cNvPr>
          <p:cNvSpPr txBox="1"/>
          <p:nvPr/>
        </p:nvSpPr>
        <p:spPr>
          <a:xfrm>
            <a:off x="700088" y="1671638"/>
            <a:ext cx="4242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for primary energies above 1 TeV, </a:t>
            </a:r>
            <a:br>
              <a:rPr lang="en-DE" dirty="0"/>
            </a:br>
            <a:r>
              <a:rPr lang="en-DE" dirty="0"/>
              <a:t>using a time window of 6 µs, the chance</a:t>
            </a:r>
            <a:br>
              <a:rPr lang="en-DE" dirty="0"/>
            </a:br>
            <a:r>
              <a:rPr lang="en-DE" dirty="0"/>
              <a:t>for a coincident event is ≤ 1 % </a:t>
            </a:r>
          </a:p>
        </p:txBody>
      </p:sp>
    </p:spTree>
    <p:extLst>
      <p:ext uri="{BB962C8B-B14F-4D97-AF65-F5344CB8AC3E}">
        <p14:creationId xmlns:p14="http://schemas.microsoft.com/office/powerpoint/2010/main" val="3406640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6267-E9F0-828D-74FE-C2C9CB96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7CB20E-4AB8-E32C-24EC-67F16219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5" r="6977" b="31102"/>
          <a:stretch/>
        </p:blipFill>
        <p:spPr>
          <a:xfrm>
            <a:off x="2022763" y="136524"/>
            <a:ext cx="8423564" cy="62427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47D8E-0B8E-A36E-6E8A-BDA1153A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E7080-ECF7-EC74-4C8B-A9AE09A1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2742753-3473-70AC-E652-34D00E42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C0D61A-B5C8-14F7-D91B-DB5398013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309880" y="2834994"/>
            <a:ext cx="3344175" cy="1607062"/>
          </a:xfrm>
          <a:prstGeom prst="rect">
            <a:avLst/>
          </a:prstGeom>
        </p:spPr>
      </p:pic>
      <p:pic>
        <p:nvPicPr>
          <p:cNvPr id="10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C6F3D-8B06-88CF-1A79-74BAF701B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8659160" y="2834994"/>
            <a:ext cx="3271450" cy="1605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3C38E-AB1B-6F2E-D777-C7D4D1DD657B}"/>
              </a:ext>
            </a:extLst>
          </p:cNvPr>
          <p:cNvSpPr txBox="1"/>
          <p:nvPr/>
        </p:nvSpPr>
        <p:spPr>
          <a:xfrm>
            <a:off x="8846072" y="6356350"/>
            <a:ext cx="1698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accent3"/>
                </a:solidFill>
              </a:rPr>
              <a:t>Credit: Ludwig Neste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20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1C33-61E3-2BF5-86A3-E704B9B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flux: Prompt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30FF-80E4-B275-8FD2-72C4BB0F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222E2-9B3B-F627-E9D0-8302CB0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A7BDF-07F5-8312-4689-75ECF0AD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7A2E15-586F-2D60-4D0B-A336A5A0FFA7}"/>
              </a:ext>
            </a:extLst>
          </p:cNvPr>
          <p:cNvSpPr/>
          <p:nvPr/>
        </p:nvSpPr>
        <p:spPr>
          <a:xfrm>
            <a:off x="2387062" y="341652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 bundle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D39363-EBE2-44A4-3ED8-DEF77C7B52AC}"/>
              </a:ext>
            </a:extLst>
          </p:cNvPr>
          <p:cNvSpPr/>
          <p:nvPr/>
        </p:nvSpPr>
        <p:spPr>
          <a:xfrm>
            <a:off x="2387062" y="420305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6D188-FD1D-4035-01CE-FCC4B2FF4B51}"/>
              </a:ext>
            </a:extLst>
          </p:cNvPr>
          <p:cNvSpPr/>
          <p:nvPr/>
        </p:nvSpPr>
        <p:spPr>
          <a:xfrm>
            <a:off x="3304877" y="505196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BD488A-1821-DDCA-9921-E41669A6A5B5}"/>
              </a:ext>
            </a:extLst>
          </p:cNvPr>
          <p:cNvSpPr/>
          <p:nvPr/>
        </p:nvSpPr>
        <p:spPr>
          <a:xfrm>
            <a:off x="1441016" y="5043822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DAA39-21BA-9E67-BBD5-32907D3594F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078878" y="3889670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CF29D-E2EC-2B55-3C46-5D304F44CC3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132832" y="4676194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5B89B-8C67-9C0D-B531-4647043F6A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078878" y="4676194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7DACA-B402-EC79-A029-095970164540}"/>
              </a:ext>
            </a:extLst>
          </p:cNvPr>
          <p:cNvSpPr txBox="1"/>
          <p:nvPr/>
        </p:nvSpPr>
        <p:spPr>
          <a:xfrm>
            <a:off x="3655500" y="4695574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821A-8C69-13D8-0D03-5DB0E021C0A3}"/>
              </a:ext>
            </a:extLst>
          </p:cNvPr>
          <p:cNvSpPr txBox="1"/>
          <p:nvPr/>
        </p:nvSpPr>
        <p:spPr>
          <a:xfrm>
            <a:off x="2132832" y="4668049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pic>
        <p:nvPicPr>
          <p:cNvPr id="20" name="Grafik 12">
            <a:extLst>
              <a:ext uri="{FF2B5EF4-FFF2-40B4-BE49-F238E27FC236}">
                <a16:creationId xmlns:a16="http://schemas.microsoft.com/office/drawing/2014/main" id="{DFF0FD75-C61E-14F1-8D68-C32C01B9D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17" y="1542406"/>
            <a:ext cx="5894884" cy="4830659"/>
          </a:xfrm>
          <a:prstGeom prst="rect">
            <a:avLst/>
          </a:prstGeom>
        </p:spPr>
      </p:pic>
      <p:sp>
        <p:nvSpPr>
          <p:cNvPr id="21" name="Textfeld 13">
            <a:extLst>
              <a:ext uri="{FF2B5EF4-FFF2-40B4-BE49-F238E27FC236}">
                <a16:creationId xmlns:a16="http://schemas.microsoft.com/office/drawing/2014/main" id="{02A8A6AE-DF70-AEEA-2847-B7EA5851CB94}"/>
              </a:ext>
            </a:extLst>
          </p:cNvPr>
          <p:cNvSpPr txBox="1"/>
          <p:nvPr/>
        </p:nvSpPr>
        <p:spPr>
          <a:xfrm>
            <a:off x="8883051" y="1318809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22" name="Gerade Verbindung mit Pfeil 15">
            <a:extLst>
              <a:ext uri="{FF2B5EF4-FFF2-40B4-BE49-F238E27FC236}">
                <a16:creationId xmlns:a16="http://schemas.microsoft.com/office/drawing/2014/main" id="{E9D03043-6937-BDA8-2207-1E68DA760717}"/>
              </a:ext>
            </a:extLst>
          </p:cNvPr>
          <p:cNvCxnSpPr/>
          <p:nvPr/>
        </p:nvCxnSpPr>
        <p:spPr>
          <a:xfrm flipV="1">
            <a:off x="7413840" y="281690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16">
            <a:extLst>
              <a:ext uri="{FF2B5EF4-FFF2-40B4-BE49-F238E27FC236}">
                <a16:creationId xmlns:a16="http://schemas.microsoft.com/office/drawing/2014/main" id="{38369994-2BA3-D6F1-B739-78C00F5109C9}"/>
              </a:ext>
            </a:extLst>
          </p:cNvPr>
          <p:cNvCxnSpPr>
            <a:cxnSpLocks/>
          </p:cNvCxnSpPr>
          <p:nvPr/>
        </p:nvCxnSpPr>
        <p:spPr>
          <a:xfrm flipH="1">
            <a:off x="10990676" y="378208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0">
            <a:extLst>
              <a:ext uri="{FF2B5EF4-FFF2-40B4-BE49-F238E27FC236}">
                <a16:creationId xmlns:a16="http://schemas.microsoft.com/office/drawing/2014/main" id="{B31AB9CD-0E45-F502-C770-1ED52880EE8C}"/>
              </a:ext>
            </a:extLst>
          </p:cNvPr>
          <p:cNvSpPr txBox="1"/>
          <p:nvPr/>
        </p:nvSpPr>
        <p:spPr>
          <a:xfrm>
            <a:off x="7047138" y="336554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5" name="Textfeld 20">
            <a:extLst>
              <a:ext uri="{FF2B5EF4-FFF2-40B4-BE49-F238E27FC236}">
                <a16:creationId xmlns:a16="http://schemas.microsoft.com/office/drawing/2014/main" id="{695C0BD7-38DE-5F05-957D-332EC93D0394}"/>
              </a:ext>
            </a:extLst>
          </p:cNvPr>
          <p:cNvSpPr txBox="1"/>
          <p:nvPr/>
        </p:nvSpPr>
        <p:spPr>
          <a:xfrm>
            <a:off x="10722936" y="344863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F1C5E8-0B80-87A5-4960-6975E9B186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2827117" y="1569461"/>
            <a:ext cx="2184798" cy="1072442"/>
          </a:xfrm>
          <a:prstGeom prst="rect">
            <a:avLst/>
          </a:prstGeom>
        </p:spPr>
      </p:pic>
      <p:pic>
        <p:nvPicPr>
          <p:cNvPr id="38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1BEB12-2BC0-1669-9E90-500FE902B4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191414" y="1569461"/>
            <a:ext cx="2231671" cy="10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14634</TotalTime>
  <Words>2341</Words>
  <Application>Microsoft Macintosh PowerPoint</Application>
  <PresentationFormat>Widescreen</PresentationFormat>
  <Paragraphs>481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Measuring the prompt component of the atmospheric muon flux  Pascal Gutjahr </vt:lpstr>
      <vt:lpstr>-- General aspects --</vt:lpstr>
      <vt:lpstr>To-Do list </vt:lpstr>
      <vt:lpstr>nice picture of particle accelerator like black hole etc. </vt:lpstr>
      <vt:lpstr>Astroparticle physics</vt:lpstr>
      <vt:lpstr>Cosmic ray flux</vt:lpstr>
      <vt:lpstr>Air shower – 10 TeV</vt:lpstr>
      <vt:lpstr>Muon flux</vt:lpstr>
      <vt:lpstr>Muon flux: Prompt spectrum</vt:lpstr>
      <vt:lpstr>Prompt atmospheric muons and neutrinos</vt:lpstr>
      <vt:lpstr>Muon puzzle and model uncertainties</vt:lpstr>
      <vt:lpstr>Analysis goals</vt:lpstr>
      <vt:lpstr>PowerPoint Presentation</vt:lpstr>
      <vt:lpstr>Overview</vt:lpstr>
      <vt:lpstr>New CORSIKA simulation</vt:lpstr>
      <vt:lpstr>CORSIKA 7 tagging and MCEq comparison</vt:lpstr>
      <vt:lpstr>Agreement for different primary models</vt:lpstr>
      <vt:lpstr>DNN reconstructions</vt:lpstr>
      <vt:lpstr>Convolutional Neural Network (CNN)</vt:lpstr>
      <vt:lpstr>Input data per DOM</vt:lpstr>
      <vt:lpstr>Reconstructed properties</vt:lpstr>
      <vt:lpstr>Bundle energy at entry – 6 ms cleaned pulses </vt:lpstr>
      <vt:lpstr>Leading muon energy at entry – 6 ms cleaned pulses </vt:lpstr>
      <vt:lpstr>Bundle energy at surface – 6 ms cleaned pulses </vt:lpstr>
      <vt:lpstr>Leading muon energy at surface – 6 ms cleaned pulses </vt:lpstr>
      <vt:lpstr>Angular reconstructions: DNN vs. SplineMPE</vt:lpstr>
      <vt:lpstr>Selection</vt:lpstr>
      <vt:lpstr>level3: muon filter</vt:lpstr>
      <vt:lpstr>level3: 500 TeV bundle cut at surface</vt:lpstr>
      <vt:lpstr>level4: add dnn reconstructions </vt:lpstr>
      <vt:lpstr>Azimuth</vt:lpstr>
      <vt:lpstr>Cos(zenith)</vt:lpstr>
      <vt:lpstr>Bundle energy at entry</vt:lpstr>
      <vt:lpstr>Leading muon energy at entry </vt:lpstr>
      <vt:lpstr>Entry position x–vertex </vt:lpstr>
      <vt:lpstr>Entry position y–vertex </vt:lpstr>
      <vt:lpstr>Entry position z—vertex </vt:lpstr>
      <vt:lpstr>Level5: quality cuts</vt:lpstr>
      <vt:lpstr>Level5: quality cuts  removes neutrinos</vt:lpstr>
      <vt:lpstr>Forward fit</vt:lpstr>
      <vt:lpstr>Expected muons for 10 years: leading vs. bundle energy (GSF)</vt:lpstr>
      <vt:lpstr>Pseudo data sampling</vt:lpstr>
      <vt:lpstr>Poisson likelihood fit performed in leading muon energy</vt:lpstr>
      <vt:lpstr>Discovery potential and sensitivity</vt:lpstr>
      <vt:lpstr>Unfolding</vt:lpstr>
      <vt:lpstr>Unfolding in a nutshell </vt:lpstr>
      <vt:lpstr>Unfolding event rate </vt:lpstr>
      <vt:lpstr>show / calculate effective area </vt:lpstr>
      <vt:lpstr>unfolding of muon flux at surface </vt:lpstr>
      <vt:lpstr>unfolding with systematics</vt:lpstr>
      <vt:lpstr>Conclusion &amp; outlook</vt:lpstr>
      <vt:lpstr>Backup</vt:lpstr>
      <vt:lpstr>Leading muon energy fraction</vt:lpstr>
      <vt:lpstr>Leading muon contribution</vt:lpstr>
      <vt:lpstr>The Muon Puzzle</vt:lpstr>
      <vt:lpstr>Possible Solutions</vt:lpstr>
      <vt:lpstr>add plot with angular resolution DNN vs. SplineMPE and also duration plot</vt:lpstr>
      <vt:lpstr>add z-position mismatch plots </vt:lpstr>
      <vt:lpstr>Simulation w/o coincident events</vt:lpstr>
      <vt:lpstr>Bundle energy cut</vt:lpstr>
      <vt:lpstr>Leading muon energy fraction - leadingness</vt:lpstr>
      <vt:lpstr>Zenith – 6 ms cleaned pulses </vt:lpstr>
      <vt:lpstr>Azimuth – 6 ms cleaned pulses </vt:lpstr>
      <vt:lpstr>SplineMPE – DNN and conventional seeds </vt:lpstr>
      <vt:lpstr>SplineMPE – DNN seeds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349</cp:revision>
  <cp:lastPrinted>2024-03-17T23:23:36Z</cp:lastPrinted>
  <dcterms:created xsi:type="dcterms:W3CDTF">2023-09-19T10:10:31Z</dcterms:created>
  <dcterms:modified xsi:type="dcterms:W3CDTF">2024-09-13T05:18:46Z</dcterms:modified>
</cp:coreProperties>
</file>